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DE323E-C44E-4B20-A3F2-8E09AC497B97}" v="123" dt="2021-11-20T20:08:19.973"/>
    <p1510:client id="{CC4A56E2-1EFB-4701-B6BB-F6009D645283}" v="1" dt="2021-11-17T15:02:26.803"/>
    <p1510:client id="{F2376CBD-11FC-4D24-9FF9-66120245B195}" v="1315" dt="2021-11-16T20:56:45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2435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910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4475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3021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5031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86207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4516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56181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64783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412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7667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8293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7180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7894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7654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745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8285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8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g5BOUHFM_k?start=327&amp;feature=oembed" TargetMode="Externa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Абстрактная женетик Concept">
            <a:extLst>
              <a:ext uri="{FF2B5EF4-FFF2-40B4-BE49-F238E27FC236}">
                <a16:creationId xmlns:a16="http://schemas.microsoft.com/office/drawing/2014/main" id="{B9736B03-FEDA-456F-8866-E7D952801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9" b="192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6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8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Моя школа- </a:t>
            </a:r>
            <a:r>
              <a:rPr lang="ru-RU" dirty="0" err="1"/>
              <a:t>найкраща</a:t>
            </a:r>
            <a:r>
              <a:rPr lang="ru-RU" dirty="0"/>
              <a:t>!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2398" y="3786993"/>
            <a:ext cx="6815669" cy="132080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ru-RU">
                <a:ea typeface="+mn-lt"/>
                <a:cs typeface="+mn-lt"/>
              </a:rPr>
              <a:t>Підготувала: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Студентка 1 курсу групи МА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Гуцол Ірина</a:t>
            </a:r>
            <a:endParaRPr lang="en-US">
              <a:ea typeface="+mn-lt"/>
              <a:cs typeface="+mn-lt"/>
            </a:endParaRPr>
          </a:p>
          <a:p>
            <a:endParaRPr lang="ru-RU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9" descr="Книги со сплошной заливкой">
            <a:extLst>
              <a:ext uri="{FF2B5EF4-FFF2-40B4-BE49-F238E27FC236}">
                <a16:creationId xmlns:a16="http://schemas.microsoft.com/office/drawing/2014/main" id="{4F87551F-E64D-4339-A5B7-A6BE0C0A7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952" y="1534064"/>
            <a:ext cx="1029418" cy="900022"/>
          </a:xfrm>
          <a:prstGeom prst="rect">
            <a:avLst/>
          </a:prstGeom>
        </p:spPr>
      </p:pic>
      <p:pic>
        <p:nvPicPr>
          <p:cNvPr id="30" name="Рисунок 31" descr="Шарики со сплошной заливкой">
            <a:extLst>
              <a:ext uri="{FF2B5EF4-FFF2-40B4-BE49-F238E27FC236}">
                <a16:creationId xmlns:a16="http://schemas.microsoft.com/office/drawing/2014/main" id="{49FF62D9-4FA2-41CF-BBBA-4917A5BB6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2008" y="3935084"/>
            <a:ext cx="1302588" cy="130258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ECC6A24-6B19-4DFE-805C-00B882E3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8E8F10-0D3A-49DF-8CEF-E6913B17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91982" y="6374758"/>
            <a:ext cx="441352" cy="380041"/>
          </a:xfrm>
        </p:spPr>
        <p:txBody>
          <a:bodyPr/>
          <a:lstStyle/>
          <a:p>
            <a:r>
              <a:rPr lang="ru-RU" sz="3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1AE15B-FD4B-487A-8A34-0DF1D682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7" y="698229"/>
            <a:ext cx="10923087" cy="54615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A51BE0-B491-49EB-9226-E6949D01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5335" y="6515339"/>
            <a:ext cx="715225" cy="336910"/>
          </a:xfrm>
        </p:spPr>
        <p:txBody>
          <a:bodyPr/>
          <a:lstStyle/>
          <a:p>
            <a:fld id="{D57F1E4F-1CFF-5643-939E-217C01CDF565}" type="slidenum">
              <a:rPr lang="en-US" sz="4000" b="1" dirty="0"/>
              <a:pPr/>
              <a:t>10</a:t>
            </a:fld>
            <a:endParaRPr lang="ru-RU" sz="4000" b="1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B8153FA-08CD-4908-A13F-EDB6C84E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2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BA5492A-C40D-46A1-9685-61F6123F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476" y="919431"/>
            <a:ext cx="3217652" cy="2158041"/>
          </a:xfrm>
          <a:prstGeom prst="rect">
            <a:avLst/>
          </a:prstGeom>
        </p:spPr>
      </p:pic>
      <p:pic>
        <p:nvPicPr>
          <p:cNvPr id="7" name="Рисунок 7" descr="Изображение выглядит как здание, внешний, правительственное здание, многоквартирный дом&#10;&#10;Автоматически созданное описание">
            <a:extLst>
              <a:ext uri="{FF2B5EF4-FFF2-40B4-BE49-F238E27FC236}">
                <a16:creationId xmlns:a16="http://schemas.microsoft.com/office/drawing/2014/main" id="{83DF7793-88A7-41DA-9C78-B07DCD0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9" y="634739"/>
            <a:ext cx="7430217" cy="5602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4B30EB-30A1-4D3D-9942-32AEC6206657}"/>
              </a:ext>
            </a:extLst>
          </p:cNvPr>
          <p:cNvSpPr txBox="1"/>
          <p:nvPr/>
        </p:nvSpPr>
        <p:spPr>
          <a:xfrm>
            <a:off x="6579080" y="3344174"/>
            <a:ext cx="505795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1400" dirty="0"/>
              <a:t>  </a:t>
            </a:r>
            <a:r>
              <a:rPr lang="ru-RU" sz="1400" dirty="0">
                <a:highlight>
                  <a:srgbClr val="C0C0C0"/>
                </a:highlight>
              </a:rPr>
              <a:t> </a:t>
            </a:r>
            <a:r>
              <a:rPr lang="ru-RU" sz="2000">
                <a:highlight>
                  <a:srgbClr val="C0C0C0"/>
                </a:highlight>
              </a:rPr>
              <a:t> В народі кажуть: "Без верби і калини нема України", а </a:t>
            </a:r>
            <a:r>
              <a:rPr lang="ru-RU" sz="2000" dirty="0">
                <a:highlight>
                  <a:srgbClr val="C0C0C0"/>
                </a:highlight>
              </a:rPr>
              <a:t>мене - без моєї рідної школи. Ніхто з нас навіть не задумувався, що саме тут проходить найкращий період у житті -дитинство та юність.</a:t>
            </a:r>
            <a:endParaRPr lang="ru-RU" sz="1600">
              <a:highlight>
                <a:srgbClr val="C0C0C0"/>
              </a:highlight>
            </a:endParaRPr>
          </a:p>
          <a:p>
            <a:pPr algn="just"/>
            <a:r>
              <a:rPr lang="ru-RU" sz="2000">
                <a:highlight>
                  <a:srgbClr val="C0C0C0"/>
                </a:highlight>
              </a:rPr>
              <a:t>      Школа була для мене другим домом.Там я навчилася не тільки читати, писати, а й дружити, радіти та перемагати. І саме головне - тут я стала освідченою людиною.</a:t>
            </a:r>
            <a:endParaRPr lang="ru-RU" sz="2000" dirty="0">
              <a:highlight>
                <a:srgbClr val="C0C0C0"/>
              </a:highlight>
            </a:endParaRPr>
          </a:p>
          <a:p>
            <a:r>
              <a:rPr lang="ru-RU" sz="1400" dirty="0"/>
              <a:t>   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2B5522-CA10-4043-866B-91F4526E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467" y="6500962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3600" b="1" dirty="0"/>
              <a:pPr/>
              <a:t>2</a:t>
            </a:fld>
            <a:endParaRPr lang="ru-RU" sz="3600" b="1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BABD167-0DDE-40FA-B750-C5330B40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9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внешний, здание, небо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2E2F3FB2-2FD5-4FA4-BDE4-B03DFB0F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4" y="673041"/>
            <a:ext cx="4521678" cy="2880863"/>
          </a:xfrm>
          <a:prstGeom prst="rect">
            <a:avLst/>
          </a:prstGeom>
        </p:spPr>
      </p:pic>
      <p:pic>
        <p:nvPicPr>
          <p:cNvPr id="5" name="Рисунок 5" descr="Изображение выглядит как трава, внешний, небо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2CC8A7F0-8A55-4DDE-9950-A6CE5388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27" y="677533"/>
            <a:ext cx="4909867" cy="2929386"/>
          </a:xfrm>
          <a:prstGeom prst="rect">
            <a:avLst/>
          </a:prstGeom>
        </p:spPr>
      </p:pic>
      <p:pic>
        <p:nvPicPr>
          <p:cNvPr id="3" name="Рисунок 3" descr="Изображение выглядит как здание, внешний, многоквартирный дом&#10;&#10;Автоматически созданное описание">
            <a:extLst>
              <a:ext uri="{FF2B5EF4-FFF2-40B4-BE49-F238E27FC236}">
                <a16:creationId xmlns:a16="http://schemas.microsoft.com/office/drawing/2014/main" id="{C9A9223E-DD05-479D-9AA8-31B1C6C7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5" y="3987832"/>
            <a:ext cx="4521679" cy="2376037"/>
          </a:xfrm>
          <a:prstGeom prst="rect">
            <a:avLst/>
          </a:prstGeom>
        </p:spPr>
      </p:pic>
      <p:pic>
        <p:nvPicPr>
          <p:cNvPr id="7" name="Рисунок 7" descr="Изображение выглядит как здание, внешний, многоквартирный дом, окно&#10;&#10;Автоматически созданное описание">
            <a:extLst>
              <a:ext uri="{FF2B5EF4-FFF2-40B4-BE49-F238E27FC236}">
                <a16:creationId xmlns:a16="http://schemas.microsoft.com/office/drawing/2014/main" id="{811F6AD3-F684-49CD-9D23-D9370552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96" y="3670112"/>
            <a:ext cx="4827916" cy="2551399"/>
          </a:xfrm>
          <a:prstGeom prst="rect">
            <a:avLst/>
          </a:prstGeom>
        </p:spPr>
      </p:pic>
      <p:pic>
        <p:nvPicPr>
          <p:cNvPr id="6" name="Рисунок 6" descr="Изображение выглядит как трава, небо,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2D7914E8-534C-4A16-842B-EFCA27E94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519" y="1780096"/>
            <a:ext cx="3932207" cy="2938372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1D7A39D-DDE4-4521-950C-A0B4702B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090" y="6500962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4000" b="1" dirty="0"/>
              <a:pPr/>
              <a:t>3</a:t>
            </a:fld>
            <a:endParaRPr lang="ru-RU" sz="4000" b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0E39B7-3DBF-4ACD-A6A7-D9713BFC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4863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8CB15062-39BA-44B2-8E9A-EA267CEE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04" y="2872597"/>
            <a:ext cx="6179388" cy="3096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BAC44D-5C97-49CC-AF89-208B6CD03927}"/>
              </a:ext>
            </a:extLst>
          </p:cNvPr>
          <p:cNvSpPr txBox="1"/>
          <p:nvPr/>
        </p:nvSpPr>
        <p:spPr>
          <a:xfrm>
            <a:off x="468702" y="598099"/>
            <a:ext cx="1106769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В 1989році розпочалось будівництво нової школи 5 березня 1991 року школа гостинно відкрила свої двері перед учнями. Це був найрадісніший день у житті не </a:t>
            </a:r>
            <a:r>
              <a:rPr lang="en-US" sz="3200">
                <a:solidFill>
                  <a:srgbClr val="002060"/>
                </a:solidFill>
              </a:rPr>
              <a:t>тільки школярів, а й всієї громадськості міста.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5" name="Рисунок 5" descr="Изображение выглядит как трава, внешний, дерев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79A34CD9-4A13-4EBA-860B-37C22611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0" y="2657116"/>
            <a:ext cx="4521678" cy="336969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84B537-DB9C-403F-9E95-C4BEEDBD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467" y="6443453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4000" b="1" dirty="0"/>
              <a:pPr/>
              <a:t>4</a:t>
            </a:fld>
            <a:endParaRPr lang="ru-RU" sz="4000" b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DF0325-1709-46D8-88A9-D11AE4F4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94028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hlinkClick r:id="" action="ppaction://media"/>
            <a:extLst>
              <a:ext uri="{FF2B5EF4-FFF2-40B4-BE49-F238E27FC236}">
                <a16:creationId xmlns:a16="http://schemas.microsoft.com/office/drawing/2014/main" id="{65CAD4DE-2A67-4E0F-A7DB-A3CCE7A1D1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5248" y="364870"/>
            <a:ext cx="11161501" cy="6070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26E8E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17253-621F-405A-B48D-95A7BA45BB73}"/>
              </a:ext>
            </a:extLst>
          </p:cNvPr>
          <p:cNvSpPr txBox="1"/>
          <p:nvPr/>
        </p:nvSpPr>
        <p:spPr>
          <a:xfrm>
            <a:off x="1618891" y="497457"/>
            <a:ext cx="89542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800000"/>
                </a:highlight>
              </a:rPr>
              <a:t>Мені здалось, що вставляти відео про школу буде не зовсім цікаво, тому вставила нарізки </a:t>
            </a:r>
            <a:r>
              <a:rPr lang="ru-RU">
                <a:solidFill>
                  <a:schemeClr val="bg1"/>
                </a:solidFill>
                <a:highlight>
                  <a:srgbClr val="800000"/>
                </a:highlight>
              </a:rPr>
              <a:t>відео нашого класу, випуск та </a:t>
            </a:r>
            <a:r>
              <a:rPr lang="ru-RU" dirty="0">
                <a:solidFill>
                  <a:schemeClr val="bg1"/>
                </a:solidFill>
                <a:highlight>
                  <a:srgbClr val="800000"/>
                </a:highlight>
              </a:rPr>
              <a:t>інтерв'ю вчителів))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D45C00-7664-4A71-A187-646A6DD4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5335" y="6457831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3600" b="1" dirty="0"/>
              <a:pPr/>
              <a:t>5</a:t>
            </a:fld>
            <a:endParaRPr lang="ru-RU" sz="3600" b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D1E560-F36A-433D-9052-FFDEC828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2801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элементы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B438CDA2-E1EE-4A93-9013-64C65484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37" y="798980"/>
            <a:ext cx="7382772" cy="5384321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, элементы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0F44F7D1-2C68-47A4-B820-E13D86DB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65" y="679330"/>
            <a:ext cx="8130395" cy="5484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63239-25A1-4F5A-B6E3-AAF4E0996F17}"/>
              </a:ext>
            </a:extLst>
          </p:cNvPr>
          <p:cNvSpPr txBox="1"/>
          <p:nvPr/>
        </p:nvSpPr>
        <p:spPr>
          <a:xfrm>
            <a:off x="1000665" y="684363"/>
            <a:ext cx="997501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latin typeface="verdana"/>
                <a:ea typeface="verdana"/>
              </a:rPr>
              <a:t>    </a:t>
            </a:r>
            <a:r>
              <a:rPr lang="en-US" sz="3600" b="1" i="1">
                <a:solidFill>
                  <a:srgbClr val="0070C0"/>
                </a:solidFill>
                <a:highlight>
                  <a:srgbClr val="00FFFF"/>
                </a:highlight>
                <a:latin typeface="verdana"/>
                <a:ea typeface="verdana"/>
              </a:rPr>
              <a:t>Школа нам...</a:t>
            </a: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Допомагає здобути якісну освіту</a:t>
            </a:r>
            <a:endParaRPr lang="en-US" sz="2800">
              <a:highlight>
                <a:srgbClr val="00FFFF"/>
              </a:highlight>
              <a:latin typeface="Garamond" panose="02020404030301010803"/>
              <a:ea typeface="verdana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 Розвиває творчі здібності </a:t>
            </a:r>
            <a:endParaRPr lang="en-US" sz="2800">
              <a:highlight>
                <a:srgbClr val="00FFFF"/>
              </a:highlight>
              <a:latin typeface="Garamond" panose="02020404030301010803"/>
              <a:ea typeface="verdana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Сприяє формуванню здорового способу життя</a:t>
            </a:r>
            <a:endParaRPr lang="en-US" sz="2800">
              <a:highlight>
                <a:srgbClr val="00FFFF"/>
              </a:highlight>
              <a:latin typeface="Garamond" panose="02020404030301010803"/>
              <a:ea typeface="verdana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 Гарантує гарний настрій на протязі цілого року</a:t>
            </a:r>
            <a:endParaRPr lang="en-US" sz="2800">
              <a:highlight>
                <a:srgbClr val="00FFFF"/>
              </a:highlight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E99EEA-AEB8-4C78-B29D-0C2FB8FB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468" y="6472207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4000" b="1" dirty="0"/>
              <a:pPr/>
              <a:t>6</a:t>
            </a:fld>
            <a:endParaRPr lang="ru-RU" sz="4000" b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80A410-BEEE-4641-BE7C-EF43ED8D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6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" name="Рисунок 3" descr="Изображение выглядит как палатка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D3953E13-A8A7-410E-839D-AC61571B69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t="21496" r="1" b="1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5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7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DECA2D-C7E8-4FEA-9C14-2E4E91294605}"/>
              </a:ext>
            </a:extLst>
          </p:cNvPr>
          <p:cNvSpPr txBox="1"/>
          <p:nvPr/>
        </p:nvSpPr>
        <p:spPr>
          <a:xfrm>
            <a:off x="1568571" y="2643196"/>
            <a:ext cx="9601196" cy="33189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b="1" dirty="0"/>
              <a:t>  </a:t>
            </a:r>
            <a:r>
              <a:rPr lang="en-US" sz="2400" b="1" dirty="0"/>
              <a:t> </a:t>
            </a:r>
            <a:r>
              <a:rPr lang="en-US" sz="2400" b="1" i="1"/>
              <a:t>Моя школа не нова, їй вже більше двадцяти п’яти років. Це триповерхова світло-сіра будівля у формі прямокутника. Молодші класи розміщені на першому та другому поверсі, а старшокласники вчаться на другому та третьому.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 b="1" i="1"/>
              <a:t>     Класні кімнати в моїй школі просторі та світлі, з великими вікнами та зручними партами. Стіни їх прикрашені квітами, вишитими рушниками, таблицями, портретами видатних учених.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DA6809-30C5-4FFA-AC57-F7823B93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467" y="6500962"/>
            <a:ext cx="542697" cy="221891"/>
          </a:xfrm>
        </p:spPr>
        <p:txBody>
          <a:bodyPr/>
          <a:lstStyle/>
          <a:p>
            <a:fld id="{D57F1E4F-1CFF-5643-939E-217C01CDF565}" type="slidenum">
              <a:rPr lang="en-US" sz="4000" b="1" dirty="0">
                <a:solidFill>
                  <a:schemeClr val="bg1"/>
                </a:solidFill>
              </a:rPr>
              <a:pPr/>
              <a:t>7</a:t>
            </a:fld>
            <a:endParaRPr lang="ru-RU" sz="4000" b="1">
              <a:solidFill>
                <a:schemeClr val="bg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1D7635-F2B6-4A7E-BC56-DA386D91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99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рава, спорт, танцор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1544A104-0C37-4B2E-B175-B08BD530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4" y="2413060"/>
            <a:ext cx="6883878" cy="3872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F80AE-D1AD-4129-9D0A-62919BD50E7F}"/>
              </a:ext>
            </a:extLst>
          </p:cNvPr>
          <p:cNvSpPr txBox="1"/>
          <p:nvPr/>
        </p:nvSpPr>
        <p:spPr>
          <a:xfrm>
            <a:off x="813759" y="756249"/>
            <a:ext cx="77177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i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A28800-B788-4B6A-A45F-77A7A089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76" y="953378"/>
            <a:ext cx="10693874" cy="133262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2000" b="1" i="1">
                <a:solidFill>
                  <a:srgbClr val="0070C0"/>
                </a:solidFill>
                <a:ea typeface="+mj-lt"/>
                <a:cs typeface="+mj-lt"/>
              </a:rPr>
              <a:t>Споруда висока триповерхова. У школі просторі класи. Багато цікавого можна побачити у біологічному, хімічному та фізичному кабінетах.  На першому поверсі є великий спортзал. Там часто проводяться спортивні змагання. Учні нашої школи приймають у них активну участь.    Учительська знаходиться на другому поверсі. Там також є шкільна бібліотека. Її часто відвідують учні. На третьому поверсі знаходиться їдальня та актовий зал. На сцені часто виступають талановиті учні нашої школи з концертами та конкурсами.</a:t>
            </a:r>
            <a:endParaRPr lang="ru-RU" sz="2000">
              <a:ea typeface="+mj-lt"/>
              <a:cs typeface="+mj-lt"/>
            </a:endParaRPr>
          </a:p>
          <a:p>
            <a:endParaRPr lang="ru-RU" sz="12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070869-BF75-438C-B094-F88CCFDD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090" y="6500962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4000" b="1" dirty="0"/>
              <a:pPr/>
              <a:t>8</a:t>
            </a:fld>
            <a:endParaRPr lang="ru-RU" sz="4000" b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44E3E5-ABA0-44F4-9ED0-DF953A9B3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2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рава, внешний, спорт, спортивная игра&#10;&#10;Автоматически созданное описание">
            <a:extLst>
              <a:ext uri="{FF2B5EF4-FFF2-40B4-BE49-F238E27FC236}">
                <a16:creationId xmlns:a16="http://schemas.microsoft.com/office/drawing/2014/main" id="{394C2B68-D964-447F-A66F-1925267F2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6B8746-9A4D-4CF6-9BD3-E193F44C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У моїй школі досить затишно та є все необхідне для навчання й спорту.</a:t>
            </a:r>
            <a:br>
              <a:rPr lang="en-US" sz="3400">
                <a:solidFill>
                  <a:srgbClr val="FFFFFF"/>
                </a:solidFill>
              </a:rPr>
            </a:br>
            <a:r>
              <a:rPr lang="en-US" sz="3400">
                <a:solidFill>
                  <a:srgbClr val="FFFFFF"/>
                </a:solidFill>
              </a:rPr>
              <a:t> Мені подобається моя школа!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FEB98E-8264-4A9A-9A8E-7953ADB9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958" y="6414698"/>
            <a:ext cx="542697" cy="279400"/>
          </a:xfrm>
        </p:spPr>
        <p:txBody>
          <a:bodyPr/>
          <a:lstStyle/>
          <a:p>
            <a:fld id="{D57F1E4F-1CFF-5643-939E-217C01CDF565}" type="slidenum">
              <a:rPr lang="en-US" sz="4000" b="1" dirty="0">
                <a:solidFill>
                  <a:schemeClr val="bg1"/>
                </a:solidFill>
              </a:rPr>
              <a:pPr/>
              <a:t>9</a:t>
            </a:fld>
            <a:endParaRPr lang="ru-RU" sz="4000" b="1">
              <a:solidFill>
                <a:schemeClr val="bg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73C985-D04B-449F-802B-9935A579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97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Organic</vt:lpstr>
      <vt:lpstr>Моя школа- найкраща!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Споруда висока триповерхова. У школі просторі класи. Багато цікавого можна побачити у біологічному, хімічному та фізичному кабінетах.  На першому поверсі є великий спортзал. Там часто проводяться спортивні змагання. Учні нашої школи приймають у них активну участь.    Учительська знаходиться на другому поверсі. Там також є шкільна бібліотека. Її часто відвідують учні. На третьому поверсі знаходиться їдальня та актовий зал. На сцені часто виступають талановиті учні нашої школи з концертами та конкурсами. </vt:lpstr>
      <vt:lpstr>У моїй школі досить затишно та є все необхідне для навчання й спорту.  Мені подобається моя школа!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392</cp:revision>
  <dcterms:created xsi:type="dcterms:W3CDTF">2012-07-30T23:42:41Z</dcterms:created>
  <dcterms:modified xsi:type="dcterms:W3CDTF">2021-11-20T20:10:40Z</dcterms:modified>
</cp:coreProperties>
</file>